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7" r:id="rId10"/>
    <p:sldId id="268" r:id="rId11"/>
    <p:sldId id="271" r:id="rId12"/>
    <p:sldId id="272" r:id="rId13"/>
    <p:sldId id="274" r:id="rId14"/>
    <p:sldId id="275" r:id="rId15"/>
    <p:sldId id="277" r:id="rId16"/>
    <p:sldId id="278" r:id="rId17"/>
    <p:sldId id="280" r:id="rId18"/>
    <p:sldId id="276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61C5F-382D-CCBA-5015-7F7A8B635E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Retinopathy of Prematurity</a:t>
            </a:r>
            <a:endParaRPr lang="en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DDDBA7-AF6F-4509-0B3C-56A3B10C4F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 rtl="1"/>
            <a:r>
              <a:rPr lang="fa-IR" b="0" i="0" dirty="0">
                <a:effectLst/>
                <a:latin typeface="UICTFontTextStyleBody"/>
              </a:rPr>
              <a:t>دکتر رومینا رشادت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منخصص کودکان و نوزادان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بورد تخصصی دانشگاه علوم پزشکی تهران</a:t>
            </a:r>
            <a:endParaRPr lang="fa-IR" dirty="0">
              <a:effectLst/>
              <a:latin typeface=".AppleSystemUIFont"/>
            </a:endParaRPr>
          </a:p>
        </p:txBody>
      </p:sp>
    </p:spTree>
    <p:extLst>
      <p:ext uri="{BB962C8B-B14F-4D97-AF65-F5344CB8AC3E}">
        <p14:creationId xmlns:p14="http://schemas.microsoft.com/office/powerpoint/2010/main" val="3335003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185F5-B9F0-39FC-738D-67EB5F145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>
                <a:effectLst/>
                <a:latin typeface="UICTFontTextStyleBody"/>
              </a:rPr>
              <a:t>Prevention and therapy of ROP</a:t>
            </a:r>
            <a:endParaRPr lang="en-US">
              <a:effectLst/>
              <a:latin typeface=".AppleSystemUIFon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7D9BD1-7966-63AA-1360-C2C89170A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موثرترین وسیله برای کاهش نرخ </a:t>
            </a:r>
            <a:r>
              <a:rPr lang="en-US" dirty="0"/>
              <a:t>ROP </a:t>
            </a:r>
            <a:r>
              <a:rPr lang="fa-IR" dirty="0"/>
              <a:t>تا حد زیادی شامل محدود کردن اکسیژن رسانی به بافت است.</a:t>
            </a:r>
          </a:p>
          <a:p>
            <a:pPr algn="r" rtl="1"/>
            <a:r>
              <a:rPr lang="fa-IR" dirty="0"/>
              <a:t> سایر استراتژی های پیشگیرانه که به شدت مورد مطالعه قرار گرفته اند شامل استفاده اولیه از آنتی اکسیدان ها، به ویژه ویتامین </a:t>
            </a:r>
            <a:r>
              <a:rPr lang="en-US" dirty="0"/>
              <a:t>E </a:t>
            </a:r>
            <a:r>
              <a:rPr lang="fa-IR" dirty="0"/>
              <a:t>است.</a:t>
            </a:r>
          </a:p>
          <a:p>
            <a:pPr algn="r" rtl="1"/>
            <a:r>
              <a:rPr lang="fa-IR" dirty="0"/>
              <a:t> درمان: داروهای ضد </a:t>
            </a:r>
            <a:r>
              <a:rPr lang="en-US" dirty="0"/>
              <a:t>VEGF </a:t>
            </a:r>
            <a:r>
              <a:rPr lang="fa-IR" dirty="0"/>
              <a:t>در مرحله دوم </a:t>
            </a:r>
            <a:r>
              <a:rPr lang="en-US" dirty="0"/>
              <a:t>ROP </a:t>
            </a:r>
            <a:r>
              <a:rPr lang="fa-IR" dirty="0"/>
              <a:t>تجویز شده است.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946932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1E160-A139-9272-7F9E-598C0C308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0" i="0" dirty="0">
                <a:effectLst/>
                <a:latin typeface="UICTFontTextStyleBody"/>
              </a:rPr>
              <a:t>چه نوزادانی باید معاینه </a:t>
            </a:r>
            <a:r>
              <a:rPr lang="en-US" b="0" i="0" dirty="0">
                <a:effectLst/>
                <a:latin typeface="UICTFontTextStyleBody"/>
              </a:rPr>
              <a:t>ROP </a:t>
            </a:r>
            <a:r>
              <a:rPr lang="fa-IR" b="0" i="0" dirty="0">
                <a:effectLst/>
                <a:latin typeface="UICTFontTextStyleBody"/>
              </a:rPr>
              <a:t>بشوند؟</a:t>
            </a:r>
            <a:endParaRPr lang="fa-IR" dirty="0">
              <a:effectLst/>
              <a:latin typeface=".AppleSystemUIFon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79A68-862A-1724-BD4C-69CF5121F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0" i="0" dirty="0">
                <a:effectLst/>
                <a:latin typeface="UICTFontTextStyleBody"/>
              </a:rPr>
              <a:t>طبق رفرنس : کلیه نوزادانی که سن حاملگی کمتر از ۳۲ هفته و وزن کمتر از ۱۵۰۰ گرم 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در ایران بخاطر بالا بودن شیوع </a:t>
            </a:r>
            <a:r>
              <a:rPr lang="en-US" b="0" i="0" dirty="0">
                <a:effectLst/>
                <a:latin typeface="UICTFontTextStyleBody"/>
              </a:rPr>
              <a:t>ROP </a:t>
            </a:r>
            <a:r>
              <a:rPr lang="fa-IR" b="0" i="0" dirty="0">
                <a:effectLst/>
                <a:latin typeface="UICTFontTextStyleBody"/>
              </a:rPr>
              <a:t>کلیه نوزادان کمتر از ۲ کیلوگرم و سن حاملگی کمتر از ۳۴ هفته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بقیه نوزادان نارسی که وزن بالاتر و سن حاملگی بیشتر از این دارند اگر سیر ناپایداری داشته باشند و اکسیژن درمانی شده باشند نیز باید معاینه </a:t>
            </a:r>
            <a:r>
              <a:rPr lang="en-US" b="0" i="0" dirty="0">
                <a:effectLst/>
                <a:latin typeface="UICTFontTextStyleBody"/>
              </a:rPr>
              <a:t>ROP </a:t>
            </a:r>
            <a:r>
              <a:rPr lang="fa-IR" b="0" i="0" dirty="0">
                <a:effectLst/>
                <a:latin typeface="UICTFontTextStyleBody"/>
              </a:rPr>
              <a:t>می باشد.</a:t>
            </a:r>
            <a:endParaRPr lang="fa-IR" dirty="0">
              <a:effectLst/>
              <a:latin typeface=".AppleSystemUIFont"/>
            </a:endParaRPr>
          </a:p>
        </p:txBody>
      </p:sp>
    </p:spTree>
    <p:extLst>
      <p:ext uri="{BB962C8B-B14F-4D97-AF65-F5344CB8AC3E}">
        <p14:creationId xmlns:p14="http://schemas.microsoft.com/office/powerpoint/2010/main" val="845588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76EE2-25F7-0963-CD35-4542AA153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0" i="0" dirty="0">
                <a:effectLst/>
                <a:latin typeface="UICTFontTextStyleBody"/>
              </a:rPr>
              <a:t>زمان اولین معاینه </a:t>
            </a:r>
            <a:endParaRPr lang="fa-IR" dirty="0">
              <a:effectLst/>
              <a:latin typeface=".AppleSystemUIFon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680A35-73A2-F8A8-17C5-82EF57945E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b="0" i="0" dirty="0">
                <a:effectLst/>
                <a:latin typeface="UICTFontTextStyleBody"/>
              </a:rPr>
              <a:t>باید سن حاملگی ۳۱ هفته شده باشد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برای نوزادانی که سن حاملگی ۲۷ هفته به بالا زمان اولین معاینه ۴ هفتگی است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برای نوزادانی که زودتر از ۲۷ هفته بدنیا می آیند به ازای هر هفته سن حاملگی کمتر یک هفته دیرتر معاینه می شوند</a:t>
            </a:r>
            <a:br>
              <a:rPr lang="fa-IR" dirty="0">
                <a:effectLst/>
                <a:latin typeface=".AppleSystemUIFont"/>
              </a:rPr>
            </a:br>
            <a:r>
              <a:rPr lang="fa-IR" b="0" i="0" dirty="0">
                <a:effectLst/>
                <a:latin typeface="UICTFontTextStyleBody"/>
              </a:rPr>
              <a:t>یعنی سن حاملگی ۲۷ هفته به بالا اولین معاینه ۴ هفتگی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سن حاملگی ۲۶ هفته ۵ هفتگی 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سن حاملگی ۲۵ هفته ۶ هفتگی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دفعات بعدی معاینه براساس یافته هایی هست که در معاینه اول دیده  شده است</a:t>
            </a:r>
            <a:endParaRPr lang="fa-IR" dirty="0">
              <a:effectLst/>
              <a:latin typeface=".AppleSystemUIFont"/>
            </a:endParaRPr>
          </a:p>
        </p:txBody>
      </p:sp>
    </p:spTree>
    <p:extLst>
      <p:ext uri="{BB962C8B-B14F-4D97-AF65-F5344CB8AC3E}">
        <p14:creationId xmlns:p14="http://schemas.microsoft.com/office/powerpoint/2010/main" val="1807472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1FE09-C5A7-47FD-1D02-05EFD98C5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A9BF7168-0D37-A280-0E8D-547BEBA57F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28801" y="618518"/>
            <a:ext cx="4259972" cy="566904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05A6775-8135-8D5A-7408-9C7E5DC7A69C}"/>
              </a:ext>
            </a:extLst>
          </p:cNvPr>
          <p:cNvSpPr txBox="1"/>
          <p:nvPr/>
        </p:nvSpPr>
        <p:spPr>
          <a:xfrm>
            <a:off x="5168231" y="2527968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330496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03A9E-7B60-763B-C48B-07AEE26B7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A8DE530-0DBD-0FAA-1726-2621177D45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6580" y="422438"/>
            <a:ext cx="5180262" cy="7677415"/>
          </a:xfrm>
        </p:spPr>
      </p:pic>
    </p:spTree>
    <p:extLst>
      <p:ext uri="{BB962C8B-B14F-4D97-AF65-F5344CB8AC3E}">
        <p14:creationId xmlns:p14="http://schemas.microsoft.com/office/powerpoint/2010/main" val="857346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63A756-2664-47D7-146E-A5679D7C9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0581" y="1348033"/>
            <a:ext cx="9576830" cy="4443168"/>
          </a:xfrm>
        </p:spPr>
        <p:txBody>
          <a:bodyPr>
            <a:normAutofit fontScale="77500" lnSpcReduction="20000"/>
          </a:bodyPr>
          <a:lstStyle/>
          <a:p>
            <a:pPr algn="r" rtl="1"/>
            <a:r>
              <a:rPr lang="fa-IR" b="0" i="0" dirty="0">
                <a:effectLst/>
                <a:latin typeface="UICTFontTextStyleBody"/>
              </a:rPr>
              <a:t>هنگام تجویز قطره های چشمی پرستار باید مرتب اشک و ترشحات چشمی نوزاد رو تمیز کنه تا روی پوست نریزد .اگر بریزد مثل تصویر این نوزاد سبب انقباض عروق پوستی اطراف چشم و </a:t>
            </a:r>
            <a:r>
              <a:rPr lang="en-US" b="0" i="0" dirty="0">
                <a:effectLst/>
                <a:latin typeface="UICTFontTextStyleBody"/>
              </a:rPr>
              <a:t> pale </a:t>
            </a:r>
            <a:r>
              <a:rPr lang="fa-IR" b="0" i="0" dirty="0">
                <a:effectLst/>
                <a:latin typeface="UICTFontTextStyleBody"/>
              </a:rPr>
              <a:t>شدن دور چشم مثل عکس و احتمال جذب سیستمیک و عوارض سیستمیک این داروها بالا می رود.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بعضی از نوزادان نارس بدنبال معاینه </a:t>
            </a:r>
            <a:r>
              <a:rPr lang="en-US" b="0" i="0" dirty="0">
                <a:effectLst/>
                <a:latin typeface="UICTFontTextStyleBody"/>
              </a:rPr>
              <a:t>ROP </a:t>
            </a:r>
            <a:r>
              <a:rPr lang="fa-IR" b="0" i="0" dirty="0">
                <a:effectLst/>
                <a:latin typeface="UICTFontTextStyleBody"/>
              </a:rPr>
              <a:t>دچار برادیکاری هیپوتونی افت </a:t>
            </a:r>
            <a:r>
              <a:rPr lang="en-US" b="0" i="0" dirty="0">
                <a:effectLst/>
                <a:latin typeface="UICTFontTextStyleBody"/>
              </a:rPr>
              <a:t>O2sat </a:t>
            </a:r>
            <a:r>
              <a:rPr lang="fa-IR" b="0" i="0" dirty="0">
                <a:effectLst/>
                <a:latin typeface="UICTFontTextStyleBody"/>
              </a:rPr>
              <a:t>و افزایش </a:t>
            </a:r>
            <a:r>
              <a:rPr lang="en-US" b="0" i="0" dirty="0" err="1">
                <a:effectLst/>
                <a:latin typeface="UICTFontTextStyleBody"/>
              </a:rPr>
              <a:t>gasteric</a:t>
            </a:r>
            <a:r>
              <a:rPr lang="en-US" b="0" i="0" dirty="0">
                <a:effectLst/>
                <a:latin typeface="UICTFontTextStyleBody"/>
              </a:rPr>
              <a:t> residues </a:t>
            </a:r>
            <a:r>
              <a:rPr lang="fa-IR" b="0" i="0" dirty="0">
                <a:effectLst/>
                <a:latin typeface="UICTFontTextStyleBody"/>
              </a:rPr>
              <a:t>می شوند که عوارض بخاطر جذب سیستمیک قطره های چشمی و یا خود معاینه چشم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en-US" b="0" i="0" dirty="0" err="1">
                <a:effectLst/>
                <a:latin typeface="UICTFontTextStyleBody"/>
              </a:rPr>
              <a:t>Oculocardiac</a:t>
            </a:r>
            <a:r>
              <a:rPr lang="en-US" b="0" i="0" dirty="0">
                <a:effectLst/>
                <a:latin typeface="UICTFontTextStyleBody"/>
              </a:rPr>
              <a:t> reflex</a:t>
            </a:r>
            <a:endParaRPr lang="en-US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هست پس باید حواسمون به نوزادان نارس بعد از معاینه </a:t>
            </a:r>
            <a:r>
              <a:rPr lang="en-US" b="0" i="0" dirty="0">
                <a:effectLst/>
                <a:latin typeface="UICTFontTextStyleBody"/>
              </a:rPr>
              <a:t> ROP</a:t>
            </a:r>
            <a:r>
              <a:rPr lang="fa-IR" b="0" i="0" dirty="0">
                <a:effectLst/>
                <a:latin typeface="UICTFontTextStyleBody"/>
              </a:rPr>
              <a:t>باشه مخصوصا اونهایی که دیس پلازی برنکوپولمونر دارند و اکسیژن میگیرند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بهتره در نوزادان خیلی نارس همون روزی که معاینه چشم می شوند از بیمارستان مرخص نشوند.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تصویر نوبت بعدی معاینه براساس یافته های معاینه قبلی درچشم به این مطلب الصاق می گردد.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دقت کنید هرچه </a:t>
            </a:r>
            <a:r>
              <a:rPr lang="en-US" b="0" i="0" dirty="0">
                <a:effectLst/>
                <a:latin typeface="UICTFontTextStyleBody"/>
              </a:rPr>
              <a:t>zone </a:t>
            </a:r>
            <a:r>
              <a:rPr lang="fa-IR" b="0" i="0" dirty="0">
                <a:effectLst/>
                <a:latin typeface="UICTFontTextStyleBody"/>
              </a:rPr>
              <a:t>کمتر باشه در</a:t>
            </a:r>
            <a:r>
              <a:rPr lang="en-US" b="0" i="0" dirty="0">
                <a:effectLst/>
                <a:latin typeface="UICTFontTextStyleBody"/>
              </a:rPr>
              <a:t> </a:t>
            </a:r>
            <a:r>
              <a:rPr lang="en-US" b="0" i="0" dirty="0" err="1">
                <a:effectLst/>
                <a:latin typeface="UICTFontTextStyleBody"/>
              </a:rPr>
              <a:t>Rop</a:t>
            </a:r>
            <a:r>
              <a:rPr lang="en-US" b="0" i="0" dirty="0">
                <a:effectLst/>
                <a:latin typeface="UICTFontTextStyleBody"/>
              </a:rPr>
              <a:t> </a:t>
            </a:r>
            <a:r>
              <a:rPr lang="fa-IR" b="0" i="0" dirty="0">
                <a:effectLst/>
                <a:latin typeface="UICTFontTextStyleBody"/>
              </a:rPr>
              <a:t>مهمتره و معاینه بعدی باید زودتر انجام شود و اگر </a:t>
            </a:r>
            <a:r>
              <a:rPr lang="en-US" b="0" i="0" dirty="0">
                <a:effectLst/>
                <a:latin typeface="UICTFontTextStyleBody"/>
              </a:rPr>
              <a:t>stage </a:t>
            </a:r>
            <a:r>
              <a:rPr lang="fa-IR" b="0" i="0" dirty="0">
                <a:effectLst/>
                <a:latin typeface="UICTFontTextStyleBody"/>
              </a:rPr>
              <a:t>بالاتر باشه هم خطر بیشتره و باید زودتر معاینه شود.</a:t>
            </a:r>
            <a:endParaRPr lang="fa-IR" dirty="0">
              <a:effectLst/>
              <a:latin typeface=".AppleSystemUIFont"/>
            </a:endParaRPr>
          </a:p>
        </p:txBody>
      </p:sp>
    </p:spTree>
    <p:extLst>
      <p:ext uri="{BB962C8B-B14F-4D97-AF65-F5344CB8AC3E}">
        <p14:creationId xmlns:p14="http://schemas.microsoft.com/office/powerpoint/2010/main" val="1356028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DA390-567C-0F93-54C6-7AB1241B3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C3E912DB-2070-4B44-AE81-318F929B32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1412" y="618518"/>
            <a:ext cx="10154903" cy="4963926"/>
          </a:xfrm>
        </p:spPr>
      </p:pic>
    </p:spTree>
    <p:extLst>
      <p:ext uri="{BB962C8B-B14F-4D97-AF65-F5344CB8AC3E}">
        <p14:creationId xmlns:p14="http://schemas.microsoft.com/office/powerpoint/2010/main" val="37522915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9ECE3-9EB9-007D-90AE-45DFDBFDD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pic>
        <p:nvPicPr>
          <p:cNvPr id="4" name="trim.26A4670B-2B38-403A-9409-7358A84CBEB4.MOV">
            <a:hlinkClick r:id="" action="ppaction://media"/>
            <a:extLst>
              <a:ext uri="{FF2B5EF4-FFF2-40B4-BE49-F238E27FC236}">
                <a16:creationId xmlns:a16="http://schemas.microsoft.com/office/drawing/2014/main" id="{A7FC65CD-1E22-D9EC-F55F-C11B8AA502D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1413" y="618518"/>
            <a:ext cx="9553324" cy="5172682"/>
          </a:xfrm>
        </p:spPr>
      </p:pic>
    </p:spTree>
    <p:extLst>
      <p:ext uri="{BB962C8B-B14F-4D97-AF65-F5344CB8AC3E}">
        <p14:creationId xmlns:p14="http://schemas.microsoft.com/office/powerpoint/2010/main" val="154239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8AA0F-61A0-8A16-B570-B6E1BF74B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b="0" i="0" dirty="0">
                <a:effectLst/>
                <a:latin typeface="UICTFontTextStyleBody"/>
              </a:rPr>
              <a:t>معاینه چشم نوزادان بخش نرسری</a:t>
            </a:r>
            <a:endParaRPr lang="fa-IR" dirty="0">
              <a:effectLst/>
              <a:latin typeface=".AppleSystemUIFon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05ED5D-75A4-F61F-1DCB-9B9F6F7C92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0" i="0" dirty="0">
                <a:effectLst/>
                <a:latin typeface="UICTFontTextStyleBody"/>
              </a:rPr>
              <a:t>نوزادان </a:t>
            </a:r>
            <a:r>
              <a:rPr lang="en-US" b="0" i="0" dirty="0">
                <a:effectLst/>
                <a:latin typeface="UICTFontTextStyleBody"/>
              </a:rPr>
              <a:t>well baby </a:t>
            </a:r>
            <a:r>
              <a:rPr lang="fa-IR" b="0" i="0" dirty="0">
                <a:effectLst/>
                <a:latin typeface="UICTFontTextStyleBody"/>
              </a:rPr>
              <a:t>در بدو تولد رد رفلکس و بعد از اون اگر پاسخ به محرک های بینایی خوب باشه اولین نوبت معاینه تخصصی چشم رو ۶ ماهگی شیرخوار توصیه می کنند.</a:t>
            </a:r>
            <a:endParaRPr lang="fa-IR" dirty="0">
              <a:effectLst/>
              <a:latin typeface=".AppleSystemUIFont"/>
            </a:endParaRPr>
          </a:p>
        </p:txBody>
      </p:sp>
    </p:spTree>
    <p:extLst>
      <p:ext uri="{BB962C8B-B14F-4D97-AF65-F5344CB8AC3E}">
        <p14:creationId xmlns:p14="http://schemas.microsoft.com/office/powerpoint/2010/main" val="430818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0CB44-85C1-82A2-216D-2A4EB823D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F43991-F681-9D21-4916-491B2E0A4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0" i="0" dirty="0">
                <a:effectLst/>
                <a:latin typeface="UICTFontTextStyleBody"/>
              </a:rPr>
              <a:t>در گذشته با نام </a:t>
            </a:r>
            <a:r>
              <a:rPr lang="en-US" b="0" i="0" dirty="0">
                <a:effectLst/>
                <a:latin typeface="UICTFontTextStyleBody"/>
              </a:rPr>
              <a:t>RLF, Retrolental fibroplasia, </a:t>
            </a:r>
            <a:r>
              <a:rPr lang="fa-IR" b="0" i="0" dirty="0">
                <a:effectLst/>
                <a:latin typeface="UICTFontTextStyleBody"/>
              </a:rPr>
              <a:t>شناخته شده بود.</a:t>
            </a:r>
            <a:endParaRPr lang="en-US" dirty="0"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رتینوپاتی پره مچوریتی اختلال تکامل پرولیفراسیون رتین می باشد که در نوزادان پره مچور رخ می دهد.</a:t>
            </a:r>
            <a:endParaRPr lang="fa-IR" dirty="0">
              <a:effectLst/>
              <a:latin typeface=".AppleSystemUIFont"/>
            </a:endParaRPr>
          </a:p>
        </p:txBody>
      </p:sp>
    </p:spTree>
    <p:extLst>
      <p:ext uri="{BB962C8B-B14F-4D97-AF65-F5344CB8AC3E}">
        <p14:creationId xmlns:p14="http://schemas.microsoft.com/office/powerpoint/2010/main" val="3608094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BD610-79DE-B280-A23B-86A3E0B80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Incidence</a:t>
            </a:r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F3812-8F6B-FDA4-2FE0-5F9906135F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0" i="0" dirty="0">
                <a:effectLst/>
                <a:latin typeface="UICTFontTextStyleBody"/>
              </a:rPr>
              <a:t>در 16 -17 درصد کل نوزادان پره مچور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در نوزادان با </a:t>
            </a:r>
            <a:r>
              <a:rPr lang="en-US" b="0" i="0" dirty="0">
                <a:effectLst/>
                <a:latin typeface="UICTFontTextStyleBody"/>
              </a:rPr>
              <a:t>BW </a:t>
            </a:r>
            <a:r>
              <a:rPr lang="fa-IR" b="0" i="0" dirty="0">
                <a:effectLst/>
                <a:latin typeface="UICTFontTextStyleBody"/>
              </a:rPr>
              <a:t>کمتر از 1250 گرم</a:t>
            </a:r>
            <a:r>
              <a:rPr lang="en-US" b="0" i="0" dirty="0">
                <a:effectLst/>
                <a:latin typeface="UICTFontTextStyleBody"/>
              </a:rPr>
              <a:t> </a:t>
            </a:r>
            <a:r>
              <a:rPr lang="fa-IR" b="0" i="0" dirty="0">
                <a:effectLst/>
                <a:latin typeface="UICTFontTextStyleBody"/>
              </a:rPr>
              <a:t>68 درصد</a:t>
            </a:r>
            <a:endParaRPr lang="fa-IR" dirty="0">
              <a:effectLst/>
              <a:latin typeface=".AppleSystemUIFont"/>
            </a:endParaRPr>
          </a:p>
          <a:p>
            <a:pPr algn="r" rtl="1"/>
            <a:r>
              <a:rPr lang="fa-IR" b="0" i="0" dirty="0">
                <a:effectLst/>
                <a:latin typeface="UICTFontTextStyleBody"/>
              </a:rPr>
              <a:t>در نوزادان با </a:t>
            </a:r>
            <a:r>
              <a:rPr lang="en-US" b="0" i="0" dirty="0">
                <a:effectLst/>
                <a:latin typeface="UICTFontTextStyleBody"/>
              </a:rPr>
              <a:t>BW </a:t>
            </a:r>
            <a:r>
              <a:rPr lang="fa-IR" b="0" i="0" dirty="0">
                <a:effectLst/>
                <a:latin typeface="UICTFontTextStyleBody"/>
              </a:rPr>
              <a:t>کمتر از 750 گرم 98 درصد</a:t>
            </a:r>
            <a:endParaRPr lang="fa-IR" dirty="0">
              <a:effectLst/>
              <a:latin typeface=".AppleSystemUIFont"/>
            </a:endParaRPr>
          </a:p>
        </p:txBody>
      </p:sp>
    </p:spTree>
    <p:extLst>
      <p:ext uri="{BB962C8B-B14F-4D97-AF65-F5344CB8AC3E}">
        <p14:creationId xmlns:p14="http://schemas.microsoft.com/office/powerpoint/2010/main" val="936332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BA106-A76D-6B47-92FD-F7AFD73AB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factors</a:t>
            </a: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E4730-3E73-367A-EA04-96419F466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1188" y="2249487"/>
            <a:ext cx="3666223" cy="3541714"/>
          </a:xfrm>
        </p:spPr>
        <p:txBody>
          <a:bodyPr>
            <a:normAutofit/>
          </a:bodyPr>
          <a:lstStyle/>
          <a:p>
            <a:pPr algn="r" rtl="1"/>
            <a:r>
              <a:rPr lang="fa-IR" sz="2000" b="0" i="0" dirty="0">
                <a:effectLst/>
                <a:latin typeface="UICTFontTextStyleBody"/>
              </a:rPr>
              <a:t>پره مچوریتی</a:t>
            </a:r>
            <a:endParaRPr lang="fa-IR" sz="2000" dirty="0">
              <a:effectLst/>
              <a:latin typeface=".AppleSystemUIFont"/>
            </a:endParaRPr>
          </a:p>
          <a:p>
            <a:pPr algn="r" rtl="1"/>
            <a:r>
              <a:rPr lang="fa-IR" sz="2000" b="0" i="0" dirty="0">
                <a:effectLst/>
                <a:latin typeface="UICTFontTextStyleBody"/>
              </a:rPr>
              <a:t>وزن کم تولد</a:t>
            </a:r>
            <a:endParaRPr lang="fa-IR" sz="2000" dirty="0">
              <a:effectLst/>
              <a:latin typeface=".AppleSystemUIFont"/>
            </a:endParaRPr>
          </a:p>
          <a:p>
            <a:pPr algn="r" rtl="1"/>
            <a:r>
              <a:rPr lang="fa-IR" sz="2000" b="0" i="0" dirty="0">
                <a:effectLst/>
                <a:latin typeface="UICTFontTextStyleBody"/>
              </a:rPr>
              <a:t>نوسانات اکسیژن دریافتی</a:t>
            </a:r>
            <a:endParaRPr lang="fa-IR" sz="2000" dirty="0">
              <a:effectLst/>
              <a:latin typeface=".AppleSystemUIFont"/>
            </a:endParaRPr>
          </a:p>
          <a:p>
            <a:pPr algn="r" rtl="1"/>
            <a:r>
              <a:rPr lang="fa-IR" sz="2000" b="0" i="0" dirty="0">
                <a:effectLst/>
                <a:latin typeface="UICTFontTextStyleBody"/>
              </a:rPr>
              <a:t>آنمی</a:t>
            </a:r>
            <a:endParaRPr lang="fa-IR" sz="2000" dirty="0">
              <a:effectLst/>
              <a:latin typeface=".AppleSystemUIFont"/>
            </a:endParaRPr>
          </a:p>
          <a:p>
            <a:pPr algn="r" rtl="1"/>
            <a:r>
              <a:rPr lang="fa-IR" sz="2000" b="0" i="0" dirty="0">
                <a:effectLst/>
                <a:latin typeface="UICTFontTextStyleBody"/>
              </a:rPr>
              <a:t>هیپرگلیسمی</a:t>
            </a:r>
            <a:endParaRPr lang="fa-IR" sz="2000" dirty="0">
              <a:effectLst/>
              <a:latin typeface=".AppleSystemUIFont"/>
            </a:endParaRPr>
          </a:p>
          <a:p>
            <a:pPr algn="r" rtl="1"/>
            <a:r>
              <a:rPr lang="fa-IR" sz="2000" b="0" i="0" dirty="0">
                <a:effectLst/>
                <a:latin typeface="UICTFontTextStyleBody"/>
              </a:rPr>
              <a:t>ترانسفوزیون خون مکرر</a:t>
            </a:r>
            <a:endParaRPr lang="fa-IR" sz="2000" dirty="0">
              <a:effectLst/>
              <a:latin typeface=".AppleSystemUIFont"/>
            </a:endParaRPr>
          </a:p>
          <a:p>
            <a:pPr algn="r" rtl="1"/>
            <a:r>
              <a:rPr lang="fa-IR" sz="2000" b="0" i="0" dirty="0">
                <a:effectLst/>
                <a:latin typeface="UICTFontTextStyleBody"/>
              </a:rPr>
              <a:t>سپسیس دیررس باکتریال و قارچی </a:t>
            </a:r>
            <a:endParaRPr lang="fa-IR" sz="2000" dirty="0">
              <a:effectLst/>
              <a:latin typeface=".AppleSystemUIFon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A38E3F5-5884-80AD-A150-53BFF948BDDA}"/>
              </a:ext>
            </a:extLst>
          </p:cNvPr>
          <p:cNvSpPr txBox="1">
            <a:spLocks/>
          </p:cNvSpPr>
          <p:nvPr/>
        </p:nvSpPr>
        <p:spPr>
          <a:xfrm>
            <a:off x="3244392" y="2332381"/>
            <a:ext cx="3666223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dirty="0">
                <a:latin typeface="UICTFontTextStyleBody"/>
              </a:rPr>
              <a:t>تهویه مکانیکی</a:t>
            </a:r>
            <a:endParaRPr lang="fa-IR" dirty="0">
              <a:latin typeface=".AppleSystemUIFont"/>
            </a:endParaRPr>
          </a:p>
          <a:p>
            <a:pPr algn="r" rtl="1"/>
            <a:r>
              <a:rPr lang="fa-IR" dirty="0">
                <a:latin typeface="UICTFontTextStyleBody"/>
              </a:rPr>
              <a:t>بروز </a:t>
            </a:r>
            <a:r>
              <a:rPr lang="en-US" dirty="0">
                <a:latin typeface="UICTFontTextStyleBody"/>
              </a:rPr>
              <a:t>seizure</a:t>
            </a:r>
            <a:endParaRPr lang="en-US" dirty="0">
              <a:latin typeface=".AppleSystemUIFont"/>
            </a:endParaRPr>
          </a:p>
          <a:p>
            <a:pPr algn="r" rtl="1"/>
            <a:r>
              <a:rPr lang="fa-IR" dirty="0">
                <a:latin typeface="UICTFontTextStyleBody"/>
              </a:rPr>
              <a:t>آپنه</a:t>
            </a:r>
            <a:endParaRPr lang="fa-IR" dirty="0">
              <a:latin typeface=".AppleSystemUIFont"/>
            </a:endParaRPr>
          </a:p>
          <a:p>
            <a:pPr algn="r" rtl="1"/>
            <a:r>
              <a:rPr lang="fa-IR" dirty="0">
                <a:latin typeface="UICTFontTextStyleBody"/>
              </a:rPr>
              <a:t>برادیکاردی</a:t>
            </a:r>
            <a:endParaRPr lang="fa-IR" dirty="0">
              <a:latin typeface=".AppleSystemUIFont"/>
            </a:endParaRPr>
          </a:p>
          <a:p>
            <a:pPr algn="r" rtl="1"/>
            <a:r>
              <a:rPr lang="fa-IR" dirty="0">
                <a:latin typeface="UICTFontTextStyleBody"/>
              </a:rPr>
              <a:t>خونریزی داخل بطنی</a:t>
            </a:r>
            <a:endParaRPr lang="fa-IR" dirty="0">
              <a:latin typeface=".AppleSystemUIFont"/>
            </a:endParaRPr>
          </a:p>
          <a:p>
            <a:pPr algn="r" rtl="1"/>
            <a:r>
              <a:rPr lang="fa-IR" dirty="0">
                <a:latin typeface="UICTFontTextStyleBody"/>
              </a:rPr>
              <a:t>در معرض نور قرار گرفتن</a:t>
            </a:r>
            <a:endParaRPr lang="fa-IR" dirty="0">
              <a:latin typeface=".AppleSystemUIFont"/>
            </a:endParaRPr>
          </a:p>
        </p:txBody>
      </p:sp>
    </p:spTree>
    <p:extLst>
      <p:ext uri="{BB962C8B-B14F-4D97-AF65-F5344CB8AC3E}">
        <p14:creationId xmlns:p14="http://schemas.microsoft.com/office/powerpoint/2010/main" val="3995053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B6CA2-FD7D-D408-D9E9-DFA9BB8D8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factors for severe ROP</a:t>
            </a: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1189AA-F886-C391-AA9E-20CAF0ADE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RDS</a:t>
            </a:r>
          </a:p>
          <a:p>
            <a:r>
              <a:rPr lang="en-US" dirty="0"/>
              <a:t> PDA requiring medical or surgical management</a:t>
            </a:r>
          </a:p>
          <a:p>
            <a:r>
              <a:rPr lang="en-US" dirty="0"/>
              <a:t>  Meningitis 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590005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DF615-E85A-D835-B968-4B34CDA98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Protective factors</a:t>
            </a:r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A397A-A395-4AE3-8726-F3E76E4A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Antenatal steroids Studies show decreased frequency and severity of ROP in neonates of mothers who had received antenatal steroid therapy</a:t>
            </a:r>
          </a:p>
          <a:p>
            <a:r>
              <a:rPr lang="en-US" dirty="0"/>
              <a:t>  Breast milk human milk 41% vs. formula 64%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466940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EE17C-59D2-46DB-CE31-3634B42F9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Pathogenesis</a:t>
            </a: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DA717A-1982-7F75-8878-EFCA7C49F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640264"/>
            <a:ext cx="9905999" cy="4150937"/>
          </a:xfrm>
        </p:spPr>
        <p:txBody>
          <a:bodyPr>
            <a:normAutofit fontScale="77500" lnSpcReduction="20000"/>
          </a:bodyPr>
          <a:lstStyle/>
          <a:p>
            <a:pPr algn="just" rtl="1"/>
            <a:r>
              <a:rPr lang="de-AT" sz="2900" dirty="0"/>
              <a:t>RO</a:t>
            </a:r>
            <a:r>
              <a:rPr lang="en-US" sz="2900" dirty="0"/>
              <a:t>P</a:t>
            </a:r>
            <a:r>
              <a:rPr lang="fa-IR" sz="2900" dirty="0"/>
              <a:t> به عنوان توقف رشد عصبی و عروقی طبیعی شبکیه در نوزاد نارس آغاز می شود.</a:t>
            </a:r>
          </a:p>
          <a:p>
            <a:pPr algn="just" rtl="1"/>
            <a:r>
              <a:rPr lang="fa-IR" sz="2900" dirty="0"/>
              <a:t>رشد عروقی ممکن است به طور طبیعی از سر گرفته شود،اما اگر اینطور نباشد، عروق نابجای پاتولوژیک شبکیه رخ می دهد</a:t>
            </a:r>
            <a:r>
              <a:rPr lang="en-US" sz="2900" dirty="0"/>
              <a:t>.</a:t>
            </a:r>
          </a:p>
          <a:p>
            <a:pPr algn="just" rtl="1"/>
            <a:r>
              <a:rPr lang="en-US" sz="2900" dirty="0"/>
              <a:t> ROP </a:t>
            </a:r>
            <a:r>
              <a:rPr lang="fa-IR" sz="2900" dirty="0"/>
              <a:t>می تواند زمانی رخ دهد که عروق شبکیه هنوز رشد گریز از مرکز خود را از دیسک بینایی به   </a:t>
            </a:r>
            <a:r>
              <a:rPr lang="en-US" sz="2900" dirty="0" err="1"/>
              <a:t>ora</a:t>
            </a:r>
            <a:r>
              <a:rPr lang="en-US" sz="2900" dirty="0"/>
              <a:t> </a:t>
            </a:r>
            <a:r>
              <a:rPr lang="en-US" sz="2900" dirty="0" err="1"/>
              <a:t>serratia</a:t>
            </a:r>
            <a:r>
              <a:rPr lang="en-US" sz="2900" dirty="0"/>
              <a:t> </a:t>
            </a:r>
            <a:r>
              <a:rPr lang="fa-IR" sz="2900" dirty="0"/>
              <a:t>کامل نکرده باشند. پاتوژنز </a:t>
            </a:r>
            <a:r>
              <a:rPr lang="en-US" sz="2900" dirty="0"/>
              <a:t>ROP</a:t>
            </a:r>
            <a:r>
              <a:rPr lang="fa-IR" sz="2900" dirty="0"/>
              <a:t>هفته 14 تا 18: سلول های دوکی ابتدایی در سطح شبکیه رشد می کنند.زمان تولد: عروق به لبه قدامی شبکیه می رسند و پیشرفت را متوقف می کنند</a:t>
            </a:r>
            <a:r>
              <a:rPr lang="en-US" sz="2900" dirty="0"/>
              <a:t>.</a:t>
            </a:r>
            <a:endParaRPr lang="fa-IR" sz="2900" dirty="0"/>
          </a:p>
          <a:p>
            <a:pPr algn="just" rtl="1"/>
            <a:r>
              <a:rPr lang="fa-IR" sz="2900" dirty="0"/>
              <a:t>در طول واسکولوژنز، اگر شبکیه در معرض توهین (هیپوکسی، افزایش اکسیژن، شوک، زایمان زودرس و...) قرار گیرد، واسکولوژنز طبیعی قطع می شود.یک خط مرزی تیز بین ناحیه آواسکولار داخلی و خارجی عروق ظاهر می شود.</a:t>
            </a:r>
          </a:p>
          <a:p>
            <a:pPr algn="just" rtl="1"/>
            <a:endParaRPr lang="en-IR" sz="2900" dirty="0"/>
          </a:p>
          <a:p>
            <a:pPr algn="just" rtl="1"/>
            <a:endParaRPr lang="en-IR" dirty="0"/>
          </a:p>
          <a:p>
            <a:pPr algn="r" rtl="1"/>
            <a:endParaRPr lang="en-IR" dirty="0"/>
          </a:p>
          <a:p>
            <a:pPr marL="0" indent="0" algn="r" rtl="1">
              <a:buNone/>
            </a:pP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00697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59FF4-23EF-F530-04DE-91E1C6AC0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Pathogenesis</a:t>
            </a: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B9A9C-099B-F473-4B84-7A6050C1B3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در طول واسکولوژنز، اگر شبکیه در معرض آسیب (هیپوکسی، افزایش اکسیژن، شوک، زایمان زودرس و...) قرار گیرد، واسکولوژنز طبیعی قطع می شود.یک خط مرزی تیز بین ناحیه آواسکولار داخلی و خارجی عروق ظاهر می شود.</a:t>
            </a:r>
          </a:p>
          <a:p>
            <a:pPr algn="r" rtl="1"/>
            <a:r>
              <a:rPr lang="fa-IR" dirty="0"/>
              <a:t>پس از "آسیب"، رشد عروق می تواند به طور طبیعی از سر گرفته شود (بدون </a:t>
            </a:r>
            <a:r>
              <a:rPr lang="en-US" dirty="0"/>
              <a:t>ROP)، </a:t>
            </a:r>
            <a:r>
              <a:rPr lang="fa-IR" dirty="0"/>
              <a:t>یا (به دلایل نامعلوم)، عروق اولیه در داخل شبکیه انباشته می شوند، بدون پیشرفت رو به جلو رشد می کنند و یک برجستگی از بافت را تشکیل می دهند.</a:t>
            </a:r>
            <a:endParaRPr lang="en-IR" dirty="0"/>
          </a:p>
          <a:p>
            <a:pPr algn="r" rtl="1"/>
            <a:endParaRPr lang="fa-IR" dirty="0"/>
          </a:p>
          <a:p>
            <a:pPr algn="r" rtl="1"/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046166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12D68-80B9-F844-E09D-E8D96C27E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Pathogenesis</a:t>
            </a: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9183A-D674-BE68-CBAC-E042633FF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659118"/>
            <a:ext cx="9905999" cy="4132083"/>
          </a:xfrm>
        </p:spPr>
        <p:txBody>
          <a:bodyPr/>
          <a:lstStyle/>
          <a:p>
            <a:pPr algn="r" rtl="1"/>
            <a:r>
              <a:rPr lang="en-US" dirty="0"/>
              <a:t>VEGF </a:t>
            </a:r>
            <a:r>
              <a:rPr lang="fa-IR" dirty="0"/>
              <a:t>نقش کلیدی در توسعه </a:t>
            </a:r>
            <a:r>
              <a:rPr lang="en-US" dirty="0"/>
              <a:t>ROP </a:t>
            </a:r>
            <a:r>
              <a:rPr lang="fa-IR" dirty="0"/>
              <a:t>ایفا می کند.</a:t>
            </a:r>
          </a:p>
          <a:p>
            <a:pPr algn="r" rtl="1"/>
            <a:r>
              <a:rPr lang="fa-IR" dirty="0"/>
              <a:t>هیپراکسی در مرحله اول </a:t>
            </a:r>
            <a:r>
              <a:rPr lang="en-US" dirty="0"/>
              <a:t>ROP، </a:t>
            </a:r>
            <a:r>
              <a:rPr lang="fa-IR" dirty="0"/>
              <a:t>که منجر به از بین رفتن عروق می شود، اکسیژن مکمل به طور قابل توجهی سطح </a:t>
            </a:r>
            <a:r>
              <a:rPr lang="en-US" dirty="0"/>
              <a:t>VEGF </a:t>
            </a:r>
            <a:r>
              <a:rPr lang="fa-IR" dirty="0"/>
              <a:t>را کاهش می دهد.</a:t>
            </a:r>
            <a:r>
              <a:rPr lang="en-US" dirty="0"/>
              <a:t>VEGF </a:t>
            </a:r>
            <a:r>
              <a:rPr lang="fa-IR" dirty="0"/>
              <a:t>توسط هیپوکسی در مرحله دوم </a:t>
            </a:r>
            <a:r>
              <a:rPr lang="en-US" dirty="0"/>
              <a:t>ROP </a:t>
            </a:r>
            <a:r>
              <a:rPr lang="fa-IR" dirty="0"/>
              <a:t>تنظیم می شود. </a:t>
            </a:r>
          </a:p>
          <a:p>
            <a:pPr algn="r" rtl="1"/>
            <a:r>
              <a:rPr lang="fa-IR" dirty="0"/>
              <a:t>   تحت شرایط هیپوکسیک در طول تکامل، آستروسیت ها و سلول های مولر منبع </a:t>
            </a:r>
            <a:r>
              <a:rPr lang="en-US" dirty="0"/>
              <a:t>VEGF </a:t>
            </a:r>
            <a:r>
              <a:rPr lang="fa-IR" dirty="0"/>
              <a:t>هستند که رشد عروق شبکیه را به سمت حاشیه تحریک می کند.</a:t>
            </a:r>
          </a:p>
          <a:p>
            <a:pPr algn="r" rtl="1"/>
            <a:r>
              <a:rPr lang="fa-IR" dirty="0"/>
              <a:t>نئوواسکولاریزاسیون شبکیه در مرحله دوم </a:t>
            </a:r>
            <a:r>
              <a:rPr lang="en-US" dirty="0"/>
              <a:t>RO </a:t>
            </a:r>
            <a:r>
              <a:rPr lang="fa-IR" dirty="0"/>
              <a:t>مشاهده شد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5372796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935</Words>
  <Application>Microsoft Office PowerPoint</Application>
  <PresentationFormat>Widescreen</PresentationFormat>
  <Paragraphs>71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.AppleSystemUIFont</vt:lpstr>
      <vt:lpstr>Arial</vt:lpstr>
      <vt:lpstr>Tw Cen MT</vt:lpstr>
      <vt:lpstr>UICTFontTextStyleBody</vt:lpstr>
      <vt:lpstr>Circuit</vt:lpstr>
      <vt:lpstr>Retinopathy of Prematurity</vt:lpstr>
      <vt:lpstr>Definition</vt:lpstr>
      <vt:lpstr>Incidence</vt:lpstr>
      <vt:lpstr>Risk factors</vt:lpstr>
      <vt:lpstr>Risk factors for severe ROP</vt:lpstr>
      <vt:lpstr>Protective factors</vt:lpstr>
      <vt:lpstr>Pathogenesis</vt:lpstr>
      <vt:lpstr>Pathogenesis</vt:lpstr>
      <vt:lpstr>Pathogenesis</vt:lpstr>
      <vt:lpstr>Prevention and therapy of ROP</vt:lpstr>
      <vt:lpstr>چه نوزادانی باید معاینه ROP بشوند؟</vt:lpstr>
      <vt:lpstr>زمان اولین معاینه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معاینه چشم نوزادان بخش نرسری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Retinopathy of Prematurity</dc:title>
  <dc:creator>romina reshadat</dc:creator>
  <cp:lastModifiedBy>0&amp;1</cp:lastModifiedBy>
  <cp:revision>17</cp:revision>
  <dcterms:created xsi:type="dcterms:W3CDTF">2024-08-15T17:59:48Z</dcterms:created>
  <dcterms:modified xsi:type="dcterms:W3CDTF">2024-08-16T14:03:32Z</dcterms:modified>
</cp:coreProperties>
</file>